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539" autoAdjust="0"/>
    <p:restoredTop sz="94660" autoAdjust="0"/>
  </p:normalViewPr>
  <p:slideViewPr>
    <p:cSldViewPr>
      <p:cViewPr varScale="1">
        <p:scale>
          <a:sx n="85" d="100"/>
          <a:sy n="85" d="100"/>
        </p:scale>
        <p:origin x="-115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67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Исполнение доходной части бюджета поселения Сорум             за 2015 год (тыс. рублей)</a:t>
            </a:r>
          </a:p>
        </c:rich>
      </c:tx>
      <c:layout/>
      <c:overlay val="1"/>
      <c:spPr>
        <a:noFill/>
        <a:ln w="2498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96779964221823"/>
          <c:y val="1.1363636363636364E-2"/>
          <c:w val="0.68425760286225412"/>
          <c:h val="0.896306818181818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spPr>
              <a:noFill/>
              <a:ln w="24980">
                <a:noFill/>
              </a:ln>
            </c:spPr>
            <c:txPr>
              <a:bodyPr/>
              <a:lstStyle/>
              <a:p>
                <a:pPr>
                  <a:defRPr sz="118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11033.2</c:v>
                </c:pt>
                <c:pt idx="1">
                  <c:v>11363.2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numFmt formatCode="#,##0.0" sourceLinked="0"/>
              <c:spPr>
                <a:noFill/>
                <a:ln w="24980">
                  <a:noFill/>
                </a:ln>
              </c:spPr>
              <c:txPr>
                <a:bodyPr/>
                <a:lstStyle/>
                <a:p>
                  <a:pPr>
                    <a:defRPr sz="118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980">
                <a:noFill/>
              </a:ln>
            </c:spPr>
            <c:txPr>
              <a:bodyPr/>
              <a:lstStyle/>
              <a:p>
                <a:pPr>
                  <a:defRPr sz="118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510.5</c:v>
                </c:pt>
                <c:pt idx="1">
                  <c:v>538.6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numFmt formatCode="#,##0.0" sourceLinked="0"/>
              <c:spPr>
                <a:noFill/>
                <a:ln w="24980">
                  <a:noFill/>
                </a:ln>
              </c:spPr>
              <c:txPr>
                <a:bodyPr rot="0" anchor="ctr" anchorCtr="1"/>
                <a:lstStyle/>
                <a:p>
                  <a:pPr>
                    <a:defRPr sz="118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980">
                <a:noFill/>
              </a:ln>
            </c:spPr>
            <c:txPr>
              <a:bodyPr rot="0" anchor="ctr" anchorCtr="1"/>
              <a:lstStyle/>
              <a:p>
                <a:pPr>
                  <a:defRPr sz="118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#,##0.0">
                  <c:v>12091.6</c:v>
                </c:pt>
                <c:pt idx="1">
                  <c:v>11891.6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6"/>
        <c:shape val="cylinder"/>
        <c:axId val="54641024"/>
        <c:axId val="54642560"/>
        <c:axId val="0"/>
      </c:bar3DChart>
      <c:catAx>
        <c:axId val="5464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8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4642560"/>
        <c:crossesAt val="0"/>
        <c:auto val="1"/>
        <c:lblAlgn val="ctr"/>
        <c:lblOffset val="100"/>
        <c:noMultiLvlLbl val="0"/>
      </c:catAx>
      <c:valAx>
        <c:axId val="54642560"/>
        <c:scaling>
          <c:orientation val="minMax"/>
          <c:min val="0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18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4641024"/>
        <c:crosses val="autoZero"/>
        <c:crossBetween val="between"/>
      </c:valAx>
      <c:spPr>
        <a:noFill/>
        <a:ln w="24980">
          <a:noFill/>
        </a:ln>
      </c:spPr>
    </c:plotArea>
    <c:legend>
      <c:legendPos val="r"/>
      <c:layout>
        <c:manualLayout>
          <c:xMode val="edge"/>
          <c:yMode val="edge"/>
          <c:x val="0.79069767441860472"/>
          <c:y val="0.44034090909090912"/>
          <c:w val="0.20304114490161002"/>
          <c:h val="0.11931818181818182"/>
        </c:manualLayout>
      </c:layout>
      <c:overlay val="0"/>
      <c:txPr>
        <a:bodyPr/>
        <a:lstStyle/>
        <a:p>
          <a:pPr>
            <a:defRPr sz="983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7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89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989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</a:t>
            </a:r>
            <a:r>
              <a:rPr lang="ru-RU" sz="1989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бюджета сельского поселения Сорум в расчете на одного жителя (исполнено, тыс. рублей)</a:t>
            </a: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8723975292562119E-2"/>
          <c:y val="1.7068089952443095E-2"/>
        </c:manualLayout>
      </c:layout>
      <c:overlay val="1"/>
      <c:spPr>
        <a:noFill/>
        <a:ln w="2526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350584307178633"/>
          <c:y val="0.22036474164133737"/>
          <c:w val="0.59599332220367285"/>
          <c:h val="0.69756838905775087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solidFill>
              <a:schemeClr val="accent1"/>
            </a:solidFill>
            <a:ln w="2526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1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473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9.7929159632669543E-2"/>
                  <c:y val="-2.484074539448714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260">
                <a:noFill/>
              </a:ln>
            </c:spPr>
            <c:txPr>
              <a:bodyPr/>
              <a:lstStyle/>
              <a:p>
                <a:pPr>
                  <a:defRPr sz="1193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strRef>
              <c:f>Лист1!$A$2:$A$3</c:f>
              <c:strCache>
                <c:ptCount val="2"/>
                <c:pt idx="0">
                  <c:v>Объем расходов местного бюджета в расчете на 1 жителя за 2014 год</c:v>
                </c:pt>
                <c:pt idx="1">
                  <c:v>Объем расходов местного бюджета в расчете на 1 жителя за 2015 год</c:v>
                </c:pt>
              </c:strCache>
            </c:strRef>
          </c:xVal>
          <c:yVal>
            <c:numRef>
              <c:f>Лист1!$B$2:$B$3</c:f>
              <c:numCache>
                <c:formatCode>General</c:formatCode>
                <c:ptCount val="2"/>
                <c:pt idx="0">
                  <c:v>13.83</c:v>
                </c:pt>
                <c:pt idx="1">
                  <c:v>16.62</c:v>
                </c:pt>
              </c:numCache>
            </c:numRef>
          </c:yVal>
          <c:bubbleSize>
            <c:numRef>
              <c:f>Лист1!$C$2:$C$3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bubbleSize>
          <c:bubble3D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63514880"/>
        <c:axId val="63551744"/>
      </c:bubbleChart>
      <c:valAx>
        <c:axId val="63514880"/>
        <c:scaling>
          <c:orientation val="minMax"/>
        </c:scaling>
        <c:delete val="1"/>
        <c:axPos val="b"/>
        <c:majorTickMark val="out"/>
        <c:minorTickMark val="none"/>
        <c:tickLblPos val="nextTo"/>
        <c:crossAx val="63551744"/>
        <c:crosses val="autoZero"/>
        <c:crossBetween val="midCat"/>
      </c:valAx>
      <c:valAx>
        <c:axId val="63551744"/>
        <c:scaling>
          <c:orientation val="minMax"/>
          <c:max val="26"/>
          <c:min val="2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193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3514880"/>
        <c:crosses val="autoZero"/>
        <c:crossBetween val="midCat"/>
        <c:majorUnit val="5"/>
        <c:minorUnit val="2"/>
      </c:valAx>
      <c:spPr>
        <a:noFill/>
        <a:ln w="25260">
          <a:noFill/>
        </a:ln>
      </c:spPr>
    </c:plotArea>
    <c:legend>
      <c:legendPos val="r"/>
      <c:layout>
        <c:manualLayout>
          <c:xMode val="edge"/>
          <c:yMode val="edge"/>
          <c:x val="0.75876460767946574"/>
          <c:y val="0.41337386018237077"/>
          <c:w val="0.22787979966611016"/>
          <c:h val="0.34650455927051665"/>
        </c:manualLayout>
      </c:layout>
      <c:overlay val="1"/>
      <c:txPr>
        <a:bodyPr/>
        <a:lstStyle/>
        <a:p>
          <a:pPr>
            <a:defRPr sz="995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CBC98-8035-4966-B0DB-6470C3582EA7}" type="doc">
      <dgm:prSet loTypeId="urn:microsoft.com/office/officeart/2005/8/layout/vList3" loCatId="list" qsTypeId="urn:microsoft.com/office/officeart/2005/8/quickstyle/simple1#4" qsCatId="simple" csTypeId="urn:microsoft.com/office/officeart/2005/8/colors/accent1_2#4" csCatId="accent1" phldr="1"/>
      <dgm:spPr/>
    </dgm:pt>
    <dgm:pt modelId="{B664AB24-1F24-4BAD-BD2B-0B7030F05A3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- </a:t>
          </a:r>
          <a:r>
            <a:rPr lang="ru-RU" sz="1800" b="1" dirty="0" smtClean="0">
              <a:effectLst/>
              <a:latin typeface="Times New Roman"/>
              <a:ea typeface="Times New Roman"/>
            </a:rPr>
            <a:t>23 244,4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 рублей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B93253-0C60-46F4-9161-377F251CD907}" type="parTrans" cxnId="{978AA811-A46C-4873-8385-347EBEFA09DB}">
      <dgm:prSet/>
      <dgm:spPr/>
      <dgm:t>
        <a:bodyPr/>
        <a:lstStyle/>
        <a:p>
          <a:endParaRPr lang="ru-RU"/>
        </a:p>
      </dgm:t>
    </dgm:pt>
    <dgm:pt modelId="{F3F2E572-ED47-41DE-931E-01D4A4A4172A}" type="sibTrans" cxnId="{978AA811-A46C-4873-8385-347EBEFA09DB}">
      <dgm:prSet/>
      <dgm:spPr/>
      <dgm:t>
        <a:bodyPr/>
        <a:lstStyle/>
        <a:p>
          <a:endParaRPr lang="ru-RU"/>
        </a:p>
      </dgm:t>
    </dgm:pt>
    <dgm:pt modelId="{BB0FD1D9-AE14-4775-AD8B-4517DB1D942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– </a:t>
          </a:r>
          <a:r>
            <a:rPr lang="ru-RU" sz="1800" b="1" dirty="0" smtClean="0">
              <a:effectLst/>
              <a:latin typeface="Times New Roman"/>
              <a:ea typeface="Times New Roman"/>
            </a:rPr>
            <a:t>20 986,4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 рублей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6F8DD9-A42F-40CE-8B67-344148B406C4}" type="parTrans" cxnId="{0E996AA3-E1DF-4D5E-815A-F4A3FCBCA57D}">
      <dgm:prSet/>
      <dgm:spPr/>
      <dgm:t>
        <a:bodyPr/>
        <a:lstStyle/>
        <a:p>
          <a:endParaRPr lang="ru-RU"/>
        </a:p>
      </dgm:t>
    </dgm:pt>
    <dgm:pt modelId="{92B09381-A188-4E6A-B669-610ED4A0F1DB}" type="sibTrans" cxnId="{0E996AA3-E1DF-4D5E-815A-F4A3FCBCA57D}">
      <dgm:prSet/>
      <dgm:spPr/>
      <dgm:t>
        <a:bodyPr/>
        <a:lstStyle/>
        <a:p>
          <a:endParaRPr lang="ru-RU"/>
        </a:p>
      </dgm:t>
    </dgm:pt>
    <dgm:pt modelId="{FA8F196B-AE11-4389-A243-2A840AFE490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Профицит – 2 258,0 тыс. рублей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FD5A12-137B-471F-88E5-FAC1B110DE83}" type="parTrans" cxnId="{442CFF15-3787-4517-AF2F-56709E52622F}">
      <dgm:prSet/>
      <dgm:spPr/>
      <dgm:t>
        <a:bodyPr/>
        <a:lstStyle/>
        <a:p>
          <a:endParaRPr lang="ru-RU"/>
        </a:p>
      </dgm:t>
    </dgm:pt>
    <dgm:pt modelId="{B8FDFE6F-7C50-4C72-8365-424A87832CC1}" type="sibTrans" cxnId="{442CFF15-3787-4517-AF2F-56709E52622F}">
      <dgm:prSet/>
      <dgm:spPr/>
      <dgm:t>
        <a:bodyPr/>
        <a:lstStyle/>
        <a:p>
          <a:endParaRPr lang="ru-RU"/>
        </a:p>
      </dgm:t>
    </dgm:pt>
    <dgm:pt modelId="{A07CD439-0D52-40F3-8B1E-647E9B369AE2}" type="pres">
      <dgm:prSet presAssocID="{0D7CBC98-8035-4966-B0DB-6470C3582EA7}" presName="linearFlow" presStyleCnt="0">
        <dgm:presLayoutVars>
          <dgm:dir/>
          <dgm:resizeHandles val="exact"/>
        </dgm:presLayoutVars>
      </dgm:prSet>
      <dgm:spPr/>
    </dgm:pt>
    <dgm:pt modelId="{ABDB4EAB-4728-4576-B100-25C7D11EAF5A}" type="pres">
      <dgm:prSet presAssocID="{B664AB24-1F24-4BAD-BD2B-0B7030F05A33}" presName="composite" presStyleCnt="0"/>
      <dgm:spPr/>
    </dgm:pt>
    <dgm:pt modelId="{B98276A1-10FF-4391-8480-9BFDA64098BB}" type="pres">
      <dgm:prSet presAssocID="{B664AB24-1F24-4BAD-BD2B-0B7030F05A33}" presName="imgShp" presStyleLbl="fgImgPlace1" presStyleIdx="0" presStyleCnt="3"/>
      <dgm:spPr/>
    </dgm:pt>
    <dgm:pt modelId="{AE1A3760-E69A-46A3-B4EE-BB053F2E4AF7}" type="pres">
      <dgm:prSet presAssocID="{B664AB24-1F24-4BAD-BD2B-0B7030F05A33}" presName="txShp" presStyleLbl="node1" presStyleIdx="0" presStyleCnt="3" custAng="0" custScaleX="101938" custScaleY="70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2FB24-CEDD-4754-943F-B874F7F68361}" type="pres">
      <dgm:prSet presAssocID="{F3F2E572-ED47-41DE-931E-01D4A4A4172A}" presName="spacing" presStyleCnt="0"/>
      <dgm:spPr/>
    </dgm:pt>
    <dgm:pt modelId="{2E41CC49-39A5-4807-98AC-D8B59693C39D}" type="pres">
      <dgm:prSet presAssocID="{BB0FD1D9-AE14-4775-AD8B-4517DB1D9425}" presName="composite" presStyleCnt="0"/>
      <dgm:spPr/>
    </dgm:pt>
    <dgm:pt modelId="{C9100A4F-BD0C-481D-B603-A0D564303411}" type="pres">
      <dgm:prSet presAssocID="{BB0FD1D9-AE14-4775-AD8B-4517DB1D9425}" presName="imgShp" presStyleLbl="fgImgPlace1" presStyleIdx="1" presStyleCnt="3" custScaleY="88836" custLinFactNeighborX="-4963" custLinFactNeighborY="-8247"/>
      <dgm:spPr/>
    </dgm:pt>
    <dgm:pt modelId="{ED69753D-992B-40E4-872E-F39A22149B31}" type="pres">
      <dgm:prSet presAssocID="{BB0FD1D9-AE14-4775-AD8B-4517DB1D9425}" presName="txShp" presStyleLbl="node1" presStyleIdx="1" presStyleCnt="3" custAng="0" custScaleX="101938" custScaleY="70385" custLinFactNeighborX="60" custLinFactNeighborY="2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1B0FA-36E4-4FD4-8E99-E6A7216C0361}" type="pres">
      <dgm:prSet presAssocID="{92B09381-A188-4E6A-B669-610ED4A0F1DB}" presName="spacing" presStyleCnt="0"/>
      <dgm:spPr/>
    </dgm:pt>
    <dgm:pt modelId="{D0068C47-0149-4EB1-A8AC-D617D256FB84}" type="pres">
      <dgm:prSet presAssocID="{FA8F196B-AE11-4389-A243-2A840AFE490B}" presName="composite" presStyleCnt="0"/>
      <dgm:spPr/>
    </dgm:pt>
    <dgm:pt modelId="{CFFBE74E-57AC-46B9-A521-100AB9EACC23}" type="pres">
      <dgm:prSet presAssocID="{FA8F196B-AE11-4389-A243-2A840AFE490B}" presName="imgShp" presStyleLbl="fgImgPlace1" presStyleIdx="2" presStyleCnt="3" custScaleX="88102" custScaleY="79761"/>
      <dgm:spPr/>
    </dgm:pt>
    <dgm:pt modelId="{E882939A-EC02-4B29-9C39-9D4BFAE6DD08}" type="pres">
      <dgm:prSet presAssocID="{FA8F196B-AE11-4389-A243-2A840AFE490B}" presName="txShp" presStyleLbl="node1" presStyleIdx="2" presStyleCnt="3" custScaleX="101938" custScaleY="70385" custLinFactNeighborX="-257" custLinFactNeighborY="1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2CFF15-3787-4517-AF2F-56709E52622F}" srcId="{0D7CBC98-8035-4966-B0DB-6470C3582EA7}" destId="{FA8F196B-AE11-4389-A243-2A840AFE490B}" srcOrd="2" destOrd="0" parTransId="{EEFD5A12-137B-471F-88E5-FAC1B110DE83}" sibTransId="{B8FDFE6F-7C50-4C72-8365-424A87832CC1}"/>
    <dgm:cxn modelId="{DD78EE06-E4DC-4AB7-A1CA-DDBEE9224171}" type="presOf" srcId="{BB0FD1D9-AE14-4775-AD8B-4517DB1D9425}" destId="{ED69753D-992B-40E4-872E-F39A22149B31}" srcOrd="0" destOrd="0" presId="urn:microsoft.com/office/officeart/2005/8/layout/vList3"/>
    <dgm:cxn modelId="{978AA811-A46C-4873-8385-347EBEFA09DB}" srcId="{0D7CBC98-8035-4966-B0DB-6470C3582EA7}" destId="{B664AB24-1F24-4BAD-BD2B-0B7030F05A33}" srcOrd="0" destOrd="0" parTransId="{30B93253-0C60-46F4-9161-377F251CD907}" sibTransId="{F3F2E572-ED47-41DE-931E-01D4A4A4172A}"/>
    <dgm:cxn modelId="{10973DE0-0BF8-4E00-A6D9-9719C2D4B363}" type="presOf" srcId="{FA8F196B-AE11-4389-A243-2A840AFE490B}" destId="{E882939A-EC02-4B29-9C39-9D4BFAE6DD08}" srcOrd="0" destOrd="0" presId="urn:microsoft.com/office/officeart/2005/8/layout/vList3"/>
    <dgm:cxn modelId="{0E996AA3-E1DF-4D5E-815A-F4A3FCBCA57D}" srcId="{0D7CBC98-8035-4966-B0DB-6470C3582EA7}" destId="{BB0FD1D9-AE14-4775-AD8B-4517DB1D9425}" srcOrd="1" destOrd="0" parTransId="{5A6F8DD9-A42F-40CE-8B67-344148B406C4}" sibTransId="{92B09381-A188-4E6A-B669-610ED4A0F1DB}"/>
    <dgm:cxn modelId="{7A7E4A28-D98A-4DDD-B031-136B5018298A}" type="presOf" srcId="{B664AB24-1F24-4BAD-BD2B-0B7030F05A33}" destId="{AE1A3760-E69A-46A3-B4EE-BB053F2E4AF7}" srcOrd="0" destOrd="0" presId="urn:microsoft.com/office/officeart/2005/8/layout/vList3"/>
    <dgm:cxn modelId="{02A3FC1B-7C9E-44D9-A534-A7DE02AB050F}" type="presOf" srcId="{0D7CBC98-8035-4966-B0DB-6470C3582EA7}" destId="{A07CD439-0D52-40F3-8B1E-647E9B369AE2}" srcOrd="0" destOrd="0" presId="urn:microsoft.com/office/officeart/2005/8/layout/vList3"/>
    <dgm:cxn modelId="{2010DBD1-6E7B-43E3-B177-3BE53F77C8B4}" type="presParOf" srcId="{A07CD439-0D52-40F3-8B1E-647E9B369AE2}" destId="{ABDB4EAB-4728-4576-B100-25C7D11EAF5A}" srcOrd="0" destOrd="0" presId="urn:microsoft.com/office/officeart/2005/8/layout/vList3"/>
    <dgm:cxn modelId="{9518E270-8762-41BB-B0E0-475E89795A6F}" type="presParOf" srcId="{ABDB4EAB-4728-4576-B100-25C7D11EAF5A}" destId="{B98276A1-10FF-4391-8480-9BFDA64098BB}" srcOrd="0" destOrd="0" presId="urn:microsoft.com/office/officeart/2005/8/layout/vList3"/>
    <dgm:cxn modelId="{9DCF3929-32A8-4F2D-A68A-CBEAB5ED77A5}" type="presParOf" srcId="{ABDB4EAB-4728-4576-B100-25C7D11EAF5A}" destId="{AE1A3760-E69A-46A3-B4EE-BB053F2E4AF7}" srcOrd="1" destOrd="0" presId="urn:microsoft.com/office/officeart/2005/8/layout/vList3"/>
    <dgm:cxn modelId="{930CC5C4-44A3-48F9-9C7A-8F84D7EDB210}" type="presParOf" srcId="{A07CD439-0D52-40F3-8B1E-647E9B369AE2}" destId="{6682FB24-CEDD-4754-943F-B874F7F68361}" srcOrd="1" destOrd="0" presId="urn:microsoft.com/office/officeart/2005/8/layout/vList3"/>
    <dgm:cxn modelId="{14DBA987-BA8F-4366-8B53-5F0261BFB347}" type="presParOf" srcId="{A07CD439-0D52-40F3-8B1E-647E9B369AE2}" destId="{2E41CC49-39A5-4807-98AC-D8B59693C39D}" srcOrd="2" destOrd="0" presId="urn:microsoft.com/office/officeart/2005/8/layout/vList3"/>
    <dgm:cxn modelId="{3D3DD5EC-4BDD-4314-8CC2-C673E5EE6FE5}" type="presParOf" srcId="{2E41CC49-39A5-4807-98AC-D8B59693C39D}" destId="{C9100A4F-BD0C-481D-B603-A0D564303411}" srcOrd="0" destOrd="0" presId="urn:microsoft.com/office/officeart/2005/8/layout/vList3"/>
    <dgm:cxn modelId="{79F10514-A669-41D4-928A-0D6B9AF6AD05}" type="presParOf" srcId="{2E41CC49-39A5-4807-98AC-D8B59693C39D}" destId="{ED69753D-992B-40E4-872E-F39A22149B31}" srcOrd="1" destOrd="0" presId="urn:microsoft.com/office/officeart/2005/8/layout/vList3"/>
    <dgm:cxn modelId="{8367BF14-813C-432F-B47B-F2993E8AFC89}" type="presParOf" srcId="{A07CD439-0D52-40F3-8B1E-647E9B369AE2}" destId="{6AA1B0FA-36E4-4FD4-8E99-E6A7216C0361}" srcOrd="3" destOrd="0" presId="urn:microsoft.com/office/officeart/2005/8/layout/vList3"/>
    <dgm:cxn modelId="{780A77CB-1C2D-4ADB-A717-80C485E27936}" type="presParOf" srcId="{A07CD439-0D52-40F3-8B1E-647E9B369AE2}" destId="{D0068C47-0149-4EB1-A8AC-D617D256FB84}" srcOrd="4" destOrd="0" presId="urn:microsoft.com/office/officeart/2005/8/layout/vList3"/>
    <dgm:cxn modelId="{6AF1DB44-24E4-41B4-A40F-B98908B7A571}" type="presParOf" srcId="{D0068C47-0149-4EB1-A8AC-D617D256FB84}" destId="{CFFBE74E-57AC-46B9-A521-100AB9EACC23}" srcOrd="0" destOrd="0" presId="urn:microsoft.com/office/officeart/2005/8/layout/vList3"/>
    <dgm:cxn modelId="{DC7DA356-C87D-4DAB-B861-713F566F3456}" type="presParOf" srcId="{D0068C47-0149-4EB1-A8AC-D617D256FB84}" destId="{E882939A-EC02-4B29-9C39-9D4BFAE6DD0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A3760-E69A-46A3-B4EE-BB053F2E4AF7}">
      <dsp:nvSpPr>
        <dsp:cNvPr id="0" name=""/>
        <dsp:cNvSpPr/>
      </dsp:nvSpPr>
      <dsp:spPr>
        <a:xfrm rot="10800000">
          <a:off x="1724715" y="228737"/>
          <a:ext cx="5759973" cy="1080007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7664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- </a:t>
          </a:r>
          <a:r>
            <a:rPr lang="ru-RU" sz="1800" b="1" kern="1200" dirty="0" smtClean="0">
              <a:effectLst/>
              <a:latin typeface="Times New Roman"/>
              <a:ea typeface="Times New Roman"/>
            </a:rPr>
            <a:t>23 244,4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 рублей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94717" y="228737"/>
        <a:ext cx="5489971" cy="1080007"/>
      </dsp:txXfrm>
    </dsp:sp>
    <dsp:sp modelId="{B98276A1-10FF-4391-8480-9BFDA64098BB}">
      <dsp:nvSpPr>
        <dsp:cNvPr id="0" name=""/>
        <dsp:cNvSpPr/>
      </dsp:nvSpPr>
      <dsp:spPr>
        <a:xfrm>
          <a:off x="1012254" y="1527"/>
          <a:ext cx="1534428" cy="153442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9753D-992B-40E4-872E-F39A22149B31}">
      <dsp:nvSpPr>
        <dsp:cNvPr id="0" name=""/>
        <dsp:cNvSpPr/>
      </dsp:nvSpPr>
      <dsp:spPr>
        <a:xfrm rot="10800000">
          <a:off x="1728106" y="2168297"/>
          <a:ext cx="5759973" cy="1080007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7664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– </a:t>
          </a:r>
          <a:r>
            <a:rPr lang="ru-RU" sz="1800" b="1" kern="1200" dirty="0" smtClean="0">
              <a:effectLst/>
              <a:latin typeface="Times New Roman"/>
              <a:ea typeface="Times New Roman"/>
            </a:rPr>
            <a:t>20 986,4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 рублей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98108" y="2168297"/>
        <a:ext cx="5489971" cy="1080007"/>
      </dsp:txXfrm>
    </dsp:sp>
    <dsp:sp modelId="{C9100A4F-BD0C-481D-B603-A0D564303411}">
      <dsp:nvSpPr>
        <dsp:cNvPr id="0" name=""/>
        <dsp:cNvSpPr/>
      </dsp:nvSpPr>
      <dsp:spPr>
        <a:xfrm>
          <a:off x="936100" y="1867449"/>
          <a:ext cx="1534428" cy="13631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2939A-EC02-4B29-9C39-9D4BFAE6DD08}">
      <dsp:nvSpPr>
        <dsp:cNvPr id="0" name=""/>
        <dsp:cNvSpPr/>
      </dsp:nvSpPr>
      <dsp:spPr>
        <a:xfrm rot="10800000">
          <a:off x="1664552" y="3906532"/>
          <a:ext cx="5759973" cy="1080007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7664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Профицит – 2 258,0 тыс. рублей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34554" y="3906532"/>
        <a:ext cx="5489971" cy="1080007"/>
      </dsp:txXfrm>
    </dsp:sp>
    <dsp:sp modelId="{CFFBE74E-57AC-46B9-A521-100AB9EACC23}">
      <dsp:nvSpPr>
        <dsp:cNvPr id="0" name=""/>
        <dsp:cNvSpPr/>
      </dsp:nvSpPr>
      <dsp:spPr>
        <a:xfrm>
          <a:off x="1057896" y="3815157"/>
          <a:ext cx="1351862" cy="12238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0.37125</cdr:x>
      <cdr:y>0.15673</cdr:y>
    </cdr:from>
    <cdr:to>
      <cdr:x>0.40167</cdr:x>
      <cdr:y>0.86056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3143647" y="826790"/>
          <a:ext cx="257588" cy="3712888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0.65566</cdr:x>
      <cdr:y>0.13987</cdr:y>
    </cdr:from>
    <cdr:to>
      <cdr:x>0.68844</cdr:x>
      <cdr:y>0.87063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5762110" y="742949"/>
          <a:ext cx="288033" cy="3943807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0.41096</cdr:x>
      <cdr:y>0.5044</cdr:y>
    </cdr:from>
    <cdr:to>
      <cdr:x>0.52434</cdr:x>
      <cdr:y>0.69617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12368" y="2392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0.39311</cdr:x>
      <cdr:y>0.48517</cdr:y>
    </cdr:from>
    <cdr:to>
      <cdr:x>0.48507</cdr:x>
      <cdr:y>0.54971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451266" y="2604407"/>
          <a:ext cx="807866" cy="348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22 636,8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0.66964</cdr:x>
      <cdr:y>0.4893</cdr:y>
    </cdr:from>
    <cdr:to>
      <cdr:x>0.78302</cdr:x>
      <cdr:y>0.5764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400600" y="2320032"/>
          <a:ext cx="914400" cy="414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0.66602</cdr:x>
      <cdr:y>0.49567</cdr:y>
    </cdr:from>
    <cdr:to>
      <cdr:x>0.77679</cdr:x>
      <cdr:y>0.56481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371391" y="2350407"/>
          <a:ext cx="893305" cy="329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0.70536</cdr:x>
      <cdr:y>0.53461</cdr:y>
    </cdr:from>
    <cdr:to>
      <cdr:x>0.81874</cdr:x>
      <cdr:y>0.72637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688632" y="25360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0.68494</cdr:x>
      <cdr:y>0.48214</cdr:y>
    </cdr:from>
    <cdr:to>
      <cdr:x>0.75868</cdr:x>
      <cdr:y>0.53461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017181" y="2588078"/>
          <a:ext cx="650001" cy="283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23 244,4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0.92437</cdr:x>
      <cdr:y>0.41594</cdr:y>
    </cdr:from>
    <cdr:to>
      <cdr:x>0.98319</cdr:x>
      <cdr:y>0.52695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920880" y="1728192"/>
          <a:ext cx="50405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C05E1E-C6EB-43EE-9F05-FC534B9C999C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3F132C-A2CB-4E9F-BE83-D1E27580A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484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3E02FF-F3D4-4DAD-975B-52DA4B54A6C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E2E89-8B3C-4D6B-95F6-59B5077931C9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4BA0B-6F8B-4F80-B3F1-E3604B22D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53679-A21E-44E4-8D73-6086EA0928C5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4E619-A63A-4F36-81C8-AB531BFEB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1C61-4C66-45FD-86A0-0F34132B7091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CE084-A722-43CE-B40E-068AD9DB4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8B9AD-11B2-4AA4-B2D1-428B9FCCBE9B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EAEB1-EB52-4C1F-AFF1-638DBE3C7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4DDC9-F1DC-475B-A211-94BB89CDAC22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28B59-1BE3-4C5B-9BED-28528AE80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669D0-2FC3-4D41-9F5D-B93A88B3E0CF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C180E-E339-4F82-9D56-99B1E1B93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6B48-E1B5-46B3-A116-DBA8860101F8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3CC87-52D0-45A7-B865-EB2E68F49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E57B4-4540-4C4B-9819-3BB745449956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7485-F511-4BA2-8391-C97E5975A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A66CD-67E1-448F-90F8-5AF06D544DE8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27CB-1748-416B-8E40-CF816BC24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C6D0F-3EBD-4B88-BC83-844BB832E85E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79852-28BE-4D78-AA45-217BFF649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09993-370E-4D12-B3DF-61E9DA356F35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7B37E-416F-4EBF-953A-1FD8D61E5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3CA821-C8D6-4509-8F20-BA4A71B72493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88407C-D5AE-4C1F-B3B9-A60C48CBC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16633"/>
            <a:ext cx="6620272" cy="1080120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" y="1341438"/>
            <a:ext cx="8075612" cy="86360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по решению об исполнении бюджета поселения                за 2015 год</a:t>
            </a:r>
          </a:p>
        </p:txBody>
      </p:sp>
      <p:pic>
        <p:nvPicPr>
          <p:cNvPr id="14341" name="Рисунок 7" descr="Вырезка экрана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575"/>
            <a:ext cx="7921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669" y="2047240"/>
            <a:ext cx="8956112" cy="447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3" name="Picture 10" descr="DSC_00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2205038"/>
            <a:ext cx="8826500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Диаграмма 3"/>
          <p:cNvGraphicFramePr>
            <a:graphicFrameLocks/>
          </p:cNvGraphicFramePr>
          <p:nvPr/>
        </p:nvGraphicFramePr>
        <p:xfrm>
          <a:off x="131763" y="1169988"/>
          <a:ext cx="8956675" cy="554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Диаграмма" r:id="rId3" imgW="8734425" imgH="5600700" progId="Excel.Chart.8">
                  <p:embed/>
                </p:oleObj>
              </mc:Choice>
              <mc:Fallback>
                <p:oleObj name="Диаграмма" r:id="rId3" imgW="8734425" imgH="5600700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1169988"/>
                        <a:ext cx="8956675" cy="554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78" name="Рисунок 4" descr="Вырезка экрана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55575"/>
            <a:ext cx="7921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835696" y="96752"/>
            <a:ext cx="6620272" cy="10801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Сорум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4"/>
          <p:cNvSpPr>
            <a:spLocks noChangeArrowheads="1"/>
          </p:cNvSpPr>
          <p:nvPr/>
        </p:nvSpPr>
        <p:spPr bwMode="auto">
          <a:xfrm>
            <a:off x="319088" y="1804988"/>
            <a:ext cx="84296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Формирование и исполнение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бюджета сельского поселения </a:t>
            </a:r>
            <a:r>
              <a:rPr lang="ru-RU" sz="1600" b="1" dirty="0" err="1">
                <a:solidFill>
                  <a:srgbClr val="000000"/>
                </a:solidFill>
                <a:latin typeface="Times New Roman" pitchFamily="18" charset="0"/>
              </a:rPr>
              <a:t>Сорум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(далее по тексту –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бюджет поселения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) осуществлялось в соответствии с Бюджетным кодексом Российской Федерации от 31 июля 1998 года № 145-ФЗ, приказом Министерства финансов Российской Федерации от 21 декабря 2012 года № 171 н «Об утверждении Указаний о порядке применения бюджетной классификации Российской Федерации на 2015 год и на плановый период 2016 и 2017 годов», Положением об отдельных вопросах организации и осуществления бюджетного процесса в сельском поселении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</a:rPr>
              <a:t>Сорум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, утвержденным решением Совета депутатов сельского поселения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</a:rPr>
              <a:t>Сорум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 от 25 ноября 2008 года № 24. </a:t>
            </a:r>
          </a:p>
          <a:p>
            <a:pPr indent="449263" algn="just"/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Финансирование расходов бюджета поселения осуществлялось в 2015 году в соответствии с решением Совета депутатов сельского поселения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</a:rPr>
              <a:t>Сорум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 от 10 декабря 2014 года № 37 «О бюджете сельского поселения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</a:rPr>
              <a:t>Сорум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 на 2015 год и плановый период 2016 и 2017 годов». </a:t>
            </a:r>
          </a:p>
          <a:p>
            <a:pPr indent="449263" algn="just"/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</a:rPr>
              <a:t>Формирование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объема и структуры расходов бюджета поселения на очередной финансовый год и плановый период осуществлялось с учетом положений Бюджетного Послания Президента Российской Федерации Федеральному Собранию от 28 июня 2013 года «О бюджетной политике в 2013 – 2015 годах» и поручений Губернатора Ханты-Мансийского автономного округа – Югры.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35696" y="96752"/>
            <a:ext cx="6620272" cy="10801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Сельское поселение Сорум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Белоярский район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Ханты-Мансийский автономный округ-Югра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Рисунок 7" descr="Вырезка экрана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575"/>
            <a:ext cx="7921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3"/>
          <p:cNvSpPr>
            <a:spLocks noChangeArrowheads="1"/>
          </p:cNvSpPr>
          <p:nvPr/>
        </p:nvSpPr>
        <p:spPr bwMode="auto">
          <a:xfrm>
            <a:off x="457200" y="1722438"/>
            <a:ext cx="81470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В качестве основных приоритетов бюджетных расходов определено безусловное выполнение социальных обязательств: </a:t>
            </a:r>
          </a:p>
          <a:p>
            <a:pPr indent="449263" algn="just"/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 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выплата заработной платы работникам бюджетной сферы;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повышение качества жизни населения;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реализация мер, направленных на стабилизацию ситуации на рынке труда;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предоставление в полном объеме населению поселения качественных услуг культуры;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совершенствование правового положения муниципальных учреждений социальной сферы; </a:t>
            </a:r>
          </a:p>
          <a:p>
            <a:pPr indent="449263" algn="just">
              <a:buFont typeface="Wingdings" pitchFamily="2" charset="2"/>
              <a:buChar char="ü"/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проведение мероприятий, направленных на модернизацию и технологическое развитие экономики поселения, повышение ее энергетической эффективности. </a:t>
            </a:r>
          </a:p>
        </p:txBody>
      </p:sp>
      <p:pic>
        <p:nvPicPr>
          <p:cNvPr id="16386" name="Рисунок 5" descr="Вырезка экрана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575"/>
            <a:ext cx="7921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835696" y="96752"/>
            <a:ext cx="6620272" cy="10801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Сорум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51520" y="1556792"/>
          <a:ext cx="849694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75658" y="1556792"/>
            <a:ext cx="1677762" cy="148032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411" name="Рисунок 11" descr="Вырезка экрана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3424238"/>
            <a:ext cx="571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06286" y="5157193"/>
            <a:ext cx="1584000" cy="139706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87624" y="3408415"/>
            <a:ext cx="1584176" cy="143498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414" name="Рисунок 9" descr="Вырезка экрана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9750" y="155575"/>
            <a:ext cx="7921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835696" y="96752"/>
            <a:ext cx="6620272" cy="10801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Сорум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Рисунок 4" descr="Вырезка экрана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55575"/>
            <a:ext cx="7921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835696" y="96752"/>
            <a:ext cx="6620272" cy="10801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Сорум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152368"/>
              </p:ext>
            </p:extLst>
          </p:nvPr>
        </p:nvGraphicFramePr>
        <p:xfrm>
          <a:off x="276225" y="1162050"/>
          <a:ext cx="8467725" cy="527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Диаграмма 3"/>
          <p:cNvGraphicFramePr>
            <a:graphicFrameLocks/>
          </p:cNvGraphicFramePr>
          <p:nvPr/>
        </p:nvGraphicFramePr>
        <p:xfrm>
          <a:off x="198438" y="1366838"/>
          <a:ext cx="8559800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Диаграмма" r:id="rId3" imgW="8705850" imgH="5153025" progId="Excel.Chart.8">
                  <p:embed/>
                </p:oleObj>
              </mc:Choice>
              <mc:Fallback>
                <p:oleObj name="Диаграмма" r:id="rId3" imgW="8705850" imgH="5153025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1366838"/>
                        <a:ext cx="8559800" cy="506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2" name="Рисунок 4" descr="Вырезка экрана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55575"/>
            <a:ext cx="7921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35696" y="96752"/>
            <a:ext cx="6620272" cy="10801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Сорум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Диаграмма 3"/>
          <p:cNvGraphicFramePr>
            <a:graphicFrameLocks/>
          </p:cNvGraphicFramePr>
          <p:nvPr/>
        </p:nvGraphicFramePr>
        <p:xfrm>
          <a:off x="217488" y="1260475"/>
          <a:ext cx="8729662" cy="523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Диаграмма" r:id="rId3" imgW="8715375" imgH="5276850" progId="Excel.Chart.8">
                  <p:embed/>
                </p:oleObj>
              </mc:Choice>
              <mc:Fallback>
                <p:oleObj name="Диаграмма" r:id="rId3" imgW="8715375" imgH="5276850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1260475"/>
                        <a:ext cx="8729662" cy="5233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6" name="Рисунок 4" descr="Вырезка экрана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55575"/>
            <a:ext cx="7921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35696" y="96752"/>
            <a:ext cx="6620272" cy="10801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Сорум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Диаграмма 4"/>
          <p:cNvGraphicFramePr>
            <a:graphicFrameLocks/>
          </p:cNvGraphicFramePr>
          <p:nvPr/>
        </p:nvGraphicFramePr>
        <p:xfrm>
          <a:off x="55563" y="1509713"/>
          <a:ext cx="9186862" cy="508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Диаграмма" r:id="rId3" imgW="9058275" imgH="5114925" progId="Excel.Chart.8">
                  <p:embed/>
                </p:oleObj>
              </mc:Choice>
              <mc:Fallback>
                <p:oleObj name="Диаграмма" r:id="rId3" imgW="9058275" imgH="5114925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3" y="1509713"/>
                        <a:ext cx="9186862" cy="508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0" name="Рисунок 5" descr="Вырезка экрана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55575"/>
            <a:ext cx="7921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835696" y="96752"/>
            <a:ext cx="6620272" cy="10801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Сорум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4"/>
          <p:cNvGraphicFramePr>
            <a:graphicFrameLocks/>
          </p:cNvGraphicFramePr>
          <p:nvPr/>
        </p:nvGraphicFramePr>
        <p:xfrm>
          <a:off x="193675" y="1504950"/>
          <a:ext cx="9086850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3554" name="Рисунок 5" descr="Вырезка экрана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55575"/>
            <a:ext cx="7921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835696" y="96752"/>
            <a:ext cx="6620272" cy="10801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Сорум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1434</TotalTime>
  <Words>293</Words>
  <Application>Microsoft Office PowerPoint</Application>
  <PresentationFormat>Экран (4:3)</PresentationFormat>
  <Paragraphs>33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Диаграмма</vt:lpstr>
      <vt:lpstr>  Сельское поселение Сорум Белоярский район Ханты-Мансийский автономный округ-Югра ______________________________________________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1</cp:lastModifiedBy>
  <cp:revision>146</cp:revision>
  <dcterms:created xsi:type="dcterms:W3CDTF">2013-10-15T13:32:53Z</dcterms:created>
  <dcterms:modified xsi:type="dcterms:W3CDTF">2016-11-24T04:24:36Z</dcterms:modified>
</cp:coreProperties>
</file>